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</p:sldMasterIdLst>
  <p:sldIdLst>
    <p:sldId id="256" r:id="rId6"/>
    <p:sldId id="260" r:id="rId7"/>
    <p:sldId id="263" r:id="rId8"/>
    <p:sldId id="266" r:id="rId9"/>
    <p:sldId id="269" r:id="rId10"/>
  </p:sldIdLst>
  <p:sldSz cx="7543800" cy="10693400"/>
  <p:notesSz cx="7543800" cy="10693400"/>
  <p:custDataLst>
    <p:tags r:id="rId1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339468"/>
            <a:ext cx="1413935" cy="10762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0 + 1.0000i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&gt;&gt;y= 2*(1+4*j)</a:t>
            </a:r>
          </a:p>
          <a:p>
            <a:pPr marL="0" marR="0">
              <a:lnSpc>
                <a:spcPts val="1554"/>
              </a:lnSpc>
              <a:spcBef>
                <a:spcPts val="839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yields: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2259964"/>
            <a:ext cx="459983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spc="-15">
                <a:solidFill>
                  <a:srgbClr val="000000"/>
                </a:solidFill>
                <a:latin typeface="Arial"/>
                <a:cs typeface="Arial"/>
              </a:rPr>
              <a:t>y=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2566288"/>
            <a:ext cx="1598512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2.0000 + 8.0000i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3717218"/>
            <a:ext cx="1781962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5.</a:t>
            </a:r>
            <a:r>
              <a:rPr sz="1400" b="1" u="sng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Reporting format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4021566"/>
            <a:ext cx="675548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default MATLAB returns numerical expressions as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decimals with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4 digits. The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4327890"/>
            <a:ext cx="675425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format function is used to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change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format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output. Type format rat to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have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4634214"/>
            <a:ext cx="313466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 return rational expressions.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4941061"/>
            <a:ext cx="1236309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&gt;&gt;format rat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5248909"/>
            <a:ext cx="1078858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 5.1-3.3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632" y="5555487"/>
            <a:ext cx="708722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ans =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632" y="5861811"/>
            <a:ext cx="515110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9/5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19632" y="6167612"/>
            <a:ext cx="426860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 eliminate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extra spacing type format compact.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19632" y="6475983"/>
            <a:ext cx="1699553" cy="772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&gt;&gt;format compact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 5*7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19632" y="7088631"/>
            <a:ext cx="708722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ans =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19632" y="7394955"/>
            <a:ext cx="465032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35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19632" y="7700756"/>
            <a:ext cx="96260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Now type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719632" y="8009508"/>
            <a:ext cx="2064316" cy="1078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&gt;&gt;format long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 3*(23+14.7-4/6)/3.5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ans=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19632" y="8928480"/>
            <a:ext cx="2064316" cy="1080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31.74285714285715</a:t>
            </a:r>
          </a:p>
          <a:p>
            <a:pPr marL="0" marR="0">
              <a:lnSpc>
                <a:spcPts val="1568"/>
              </a:lnSpc>
              <a:spcBef>
                <a:spcPts val="805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&gt;&gt;format short e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 3*(23+14.7-4/6)/3.5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11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339468"/>
            <a:ext cx="658618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ans=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1645792"/>
            <a:ext cx="1213700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3.1743e+01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1951593"/>
            <a:ext cx="537113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Note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 the answer is accurate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four decimal</a:t>
            </a:r>
            <a:r>
              <a:rPr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places. Now type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2259964"/>
            <a:ext cx="1512743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&gt;&gt;format long 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2566288"/>
            <a:ext cx="658618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ans=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2872612"/>
            <a:ext cx="2343505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3.174285714285715e+01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3178936"/>
            <a:ext cx="1423532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&gt;&gt;format short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3485641"/>
            <a:ext cx="658618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ans=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3793488"/>
            <a:ext cx="911488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31.7429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632" y="4108434"/>
            <a:ext cx="6330888" cy="776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90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Note: format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short will return the numerical expression to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default</a:t>
            </a:r>
            <a:r>
              <a:rPr sz="1400">
                <a:solidFill>
                  <a:srgbClr val="000000"/>
                </a:solidFill>
                <a:latin typeface="Courier New"/>
                <a:cs typeface="Courier New"/>
              </a:rPr>
              <a:t>.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Also, the</a:t>
            </a:r>
          </a:p>
          <a:p>
            <a:pPr marL="0" marR="0">
              <a:lnSpc>
                <a:spcPts val="1554"/>
              </a:lnSpc>
              <a:spcBef>
                <a:spcPts val="73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format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632" y="4727178"/>
            <a:ext cx="6651723" cy="770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 reporting does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not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change the accuracy of the calculations only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appearance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 the answer on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screen.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19632" y="5344850"/>
            <a:ext cx="227797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6.</a:t>
            </a:r>
            <a:r>
              <a:rPr sz="1400" b="1" u="sng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Mathematical functions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19632" y="5647928"/>
            <a:ext cx="4063351" cy="7739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following functions are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defined in MATLAB</a:t>
            </a:r>
          </a:p>
          <a:p>
            <a:pPr marL="0" marR="0">
              <a:lnSpc>
                <a:spcPts val="1550"/>
              </a:lnSpc>
              <a:spcBef>
                <a:spcPts val="834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6.1. Trigonometric functions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19632" y="6260576"/>
            <a:ext cx="6679846" cy="7750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Those known to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sin, cos, tan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their arguments should be in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radians.</a:t>
            </a:r>
          </a:p>
          <a:p>
            <a:pPr marL="0" marR="0">
              <a:lnSpc>
                <a:spcPts val="1554"/>
              </a:lnSpc>
              <a:spcBef>
                <a:spcPts val="84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sin( ) - Sine.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19632" y="6877796"/>
            <a:ext cx="2140987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sinh( ) - Hyperbolic</a:t>
            </a:r>
            <a:r>
              <a:rPr sz="1400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sine.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19632" y="7184120"/>
            <a:ext cx="183185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asin( ) - Inverse</a:t>
            </a:r>
            <a:r>
              <a:rPr sz="1400" b="1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sine.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719632" y="7490444"/>
            <a:ext cx="2898811" cy="7723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asinh( ) -</a:t>
            </a:r>
            <a:r>
              <a:rPr sz="1400" b="1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Inverse hyperbolic sine.</a:t>
            </a:r>
          </a:p>
          <a:p>
            <a:pPr marL="0" marR="0">
              <a:lnSpc>
                <a:spcPts val="1554"/>
              </a:lnSpc>
              <a:spcBef>
                <a:spcPts val="822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cos( ) - Cosine.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19632" y="8104997"/>
            <a:ext cx="2358777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cosh( ) - Hyperbolic</a:t>
            </a:r>
            <a:r>
              <a:rPr sz="1400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cosine.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719632" y="8411321"/>
            <a:ext cx="2019532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acos( ) -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Inverse cosine.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719632" y="8717645"/>
            <a:ext cx="3113731" cy="770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acosh( ) -</a:t>
            </a:r>
            <a:r>
              <a:rPr sz="1400" b="1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Inverse hyperbolic cosine.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tan( ) - Tangent.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719632" y="9331766"/>
            <a:ext cx="249530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tanh( ) - Hyperbolic tangent.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719632" y="9638090"/>
            <a:ext cx="215290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atan( ) - Inverse tangent.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12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object 1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9632" y="1341993"/>
            <a:ext cx="3249226" cy="770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atanh( ) - Inverse hyperbolic tangent.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sec( ) - Secant.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954641"/>
            <a:ext cx="3113878" cy="13846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sech( ) - Hyperbolic secant.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asec( ) - Inverse</a:t>
            </a:r>
            <a:r>
              <a:rPr sz="1400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secant.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asech( ) - Inverse hyperbolic secant.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csc( ) - Cosecant.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3181461"/>
            <a:ext cx="3306219" cy="13850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csch( ) - Hyperbolic cosecant.</a:t>
            </a:r>
          </a:p>
          <a:p>
            <a:pPr marL="0" marR="0">
              <a:lnSpc>
                <a:spcPts val="1554"/>
              </a:lnSpc>
              <a:spcBef>
                <a:spcPts val="81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acsc( ) - Inverse cosecant.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acsch( ) - Inverse hyperbolic cosecant.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cot( ) - Cotangent.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4408662"/>
            <a:ext cx="3420229" cy="16904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coth( ) - Hyperbolic cotangent.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acot( ) - Inverse cotangent.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acoth( ) - Inverse hyperbolic cotangent.</a:t>
            </a:r>
          </a:p>
          <a:p>
            <a:pPr marL="0" marR="0">
              <a:lnSpc>
                <a:spcPts val="1568"/>
              </a:lnSpc>
              <a:spcBef>
                <a:spcPts val="83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 x</a:t>
            </a:r>
            <a:r>
              <a:rPr sz="1400" spc="-1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=5*cos(pi/6), y</a:t>
            </a:r>
            <a:r>
              <a:rPr sz="1400" spc="-1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= 5*sin(pi/6)</a:t>
            </a:r>
          </a:p>
          <a:p>
            <a:pPr marL="0" marR="0">
              <a:lnSpc>
                <a:spcPts val="1568"/>
              </a:lnSpc>
              <a:spcBef>
                <a:spcPts val="845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x</a:t>
            </a:r>
            <a:r>
              <a:rPr sz="1400" spc="-1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=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5939535"/>
            <a:ext cx="812527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4.3301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6247383"/>
            <a:ext cx="507769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y</a:t>
            </a:r>
            <a:r>
              <a:rPr sz="1400" spc="-1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=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6553707"/>
            <a:ext cx="812527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2.5000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6859508"/>
            <a:ext cx="6516007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inverse of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trigonometric functions are called asin, acos, atan (as opposed to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7165832"/>
            <a:ext cx="48604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7472156"/>
            <a:ext cx="2191003" cy="1387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Usual arc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sin or sin 1 etc.).</a:t>
            </a:r>
          </a:p>
          <a:p>
            <a:pPr marL="0" marR="0">
              <a:lnSpc>
                <a:spcPts val="1554"/>
              </a:lnSpc>
              <a:spcBef>
                <a:spcPts val="822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result is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radians.</a:t>
            </a:r>
          </a:p>
          <a:p>
            <a:pPr marL="0" marR="0">
              <a:lnSpc>
                <a:spcPts val="1568"/>
              </a:lnSpc>
              <a:spcBef>
                <a:spcPts val="811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&gt;&gt;acos(x/5),</a:t>
            </a:r>
            <a:r>
              <a:rPr sz="1400" spc="11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asin(y/5)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ans =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632" y="8699880"/>
            <a:ext cx="812527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0.5236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632" y="9007728"/>
            <a:ext cx="708722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ans =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19632" y="9314002"/>
            <a:ext cx="812527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0.5236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13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336420"/>
            <a:ext cx="6812707" cy="4666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Note:</a:t>
            </a:r>
            <a:r>
              <a:rPr sz="1400" b="1" spc="3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400" spc="3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uses</a:t>
            </a:r>
            <a:r>
              <a:rPr sz="1400" spc="3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radian</a:t>
            </a:r>
            <a:r>
              <a:rPr sz="1400" spc="3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scale</a:t>
            </a:r>
            <a:r>
              <a:rPr sz="1400" spc="3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3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calculate</a:t>
            </a:r>
            <a:r>
              <a:rPr sz="1400" spc="3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trigonometric</a:t>
            </a:r>
            <a:r>
              <a:rPr sz="1400" spc="3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functions</a:t>
            </a: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1400" b="1" spc="385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3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other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1646793"/>
            <a:ext cx="403567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words, sin(90) is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not equal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1,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but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sin(pi/2) is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2032817"/>
            <a:ext cx="149663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6.2. Exponential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2335641"/>
            <a:ext cx="282585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These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include sqrt, exp,</a:t>
            </a:r>
            <a:r>
              <a:rPr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log, log10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2645013"/>
            <a:ext cx="180845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exp( ) - Exponential.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2952861"/>
            <a:ext cx="226536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log( ) - Natural logarithm.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3259566"/>
            <a:ext cx="342365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log10( ) - Common (base 10) logarithm.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3565890"/>
            <a:ext cx="183185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sqrt( ) - Square root.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3872214"/>
            <a:ext cx="200105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abs( ) - Absolute</a:t>
            </a:r>
            <a:r>
              <a:rPr sz="1400" b="1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value.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632" y="4175490"/>
            <a:ext cx="665821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Note: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log( ) is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ln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Matlab. To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get logarithm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base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10,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 must write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log10(</a:t>
            </a:r>
            <a:r>
              <a:rPr sz="14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).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632" y="4483861"/>
            <a:ext cx="2328597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&gt;&gt;exp(log(9)), log(exp(9))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19632" y="4790185"/>
            <a:ext cx="708722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ans =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19632" y="5096509"/>
            <a:ext cx="365866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9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19632" y="5402833"/>
            <a:ext cx="708722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ans =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19632" y="5710935"/>
            <a:ext cx="365866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9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19632" y="6016736"/>
            <a:ext cx="392740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Most common</a:t>
            </a:r>
            <a:r>
              <a:rPr sz="14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functions are available to Matlab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719632" y="6323583"/>
            <a:ext cx="5017478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&gt;&gt;A=abs(-5), B=cos(3),</a:t>
            </a:r>
            <a:r>
              <a:rPr sz="1400" spc="11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C=exp(2),</a:t>
            </a:r>
            <a:r>
              <a:rPr sz="1400" spc="12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D=sqrt(4), E=log(40)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19632" y="6629907"/>
            <a:ext cx="539865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 =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719632" y="6937755"/>
            <a:ext cx="365866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5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719632" y="7244079"/>
            <a:ext cx="539865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B =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719632" y="7550403"/>
            <a:ext cx="871964" cy="7726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-0.9900</a:t>
            </a:r>
          </a:p>
          <a:p>
            <a:pPr marL="0" marR="0">
              <a:lnSpc>
                <a:spcPts val="1568"/>
              </a:lnSpc>
              <a:spcBef>
                <a:spcPts val="846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C =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719632" y="8163432"/>
            <a:ext cx="812527" cy="7737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7.3891</a:t>
            </a:r>
          </a:p>
          <a:p>
            <a:pPr marL="0" marR="0">
              <a:lnSpc>
                <a:spcPts val="1568"/>
              </a:lnSpc>
              <a:spcBef>
                <a:spcPts val="805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D =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719632" y="8777604"/>
            <a:ext cx="365866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719632" y="9083928"/>
            <a:ext cx="539865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E =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719632" y="9390202"/>
            <a:ext cx="812527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3.6889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14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342445"/>
            <a:ext cx="4085911" cy="1996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6.3. Complex</a:t>
            </a:r>
            <a:r>
              <a:rPr sz="1400" b="1" u="sng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Number Functions</a:t>
            </a:r>
          </a:p>
          <a:p>
            <a:pPr marL="0" marR="0">
              <a:lnSpc>
                <a:spcPts val="1554"/>
              </a:lnSpc>
              <a:spcBef>
                <a:spcPts val="80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conj( ) - Complex conjugate.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Imag( ) - Complex imaginary part.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Real( ) - Complex</a:t>
            </a:r>
            <a:r>
              <a:rPr sz="14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real part.</a:t>
            </a:r>
          </a:p>
          <a:p>
            <a:pPr marL="0" marR="0">
              <a:lnSpc>
                <a:spcPts val="1568"/>
              </a:lnSpc>
              <a:spcBef>
                <a:spcPts val="83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&gt;&gt;A=2+4*i, B=conj(A),</a:t>
            </a:r>
            <a:r>
              <a:rPr sz="1400" spc="11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C=Imag(A),</a:t>
            </a:r>
            <a:r>
              <a:rPr sz="1400" spc="12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D=real(A)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 =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3178936"/>
            <a:ext cx="1598512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2.0000 + 4.0000i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3485641"/>
            <a:ext cx="539865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B =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3793488"/>
            <a:ext cx="1552845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2.0000 - 4.0000i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4319269"/>
            <a:ext cx="548958" cy="772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C =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4931917"/>
            <a:ext cx="548958" cy="772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D =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6250586"/>
            <a:ext cx="923244" cy="529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71"/>
              </a:lnSpc>
              <a:spcBef>
                <a:spcPct val="0"/>
              </a:spcBef>
              <a:spcAft>
                <a:spcPct val="0"/>
              </a:spcAft>
            </a:pPr>
            <a:r>
              <a:rPr sz="1600" b="1" u="sng">
                <a:solidFill>
                  <a:srgbClr val="000000"/>
                </a:solidFill>
                <a:latin typeface="Times New Roman"/>
                <a:cs typeface="Times New Roman"/>
              </a:rPr>
              <a:t>7.</a:t>
            </a:r>
            <a:r>
              <a:rPr sz="1600" b="1" u="sng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b="1" u="sng">
                <a:solidFill>
                  <a:srgbClr val="000000"/>
                </a:solidFill>
                <a:latin typeface="Times New Roman"/>
                <a:cs typeface="Times New Roman"/>
              </a:rPr>
              <a:t>Help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6597380"/>
            <a:ext cx="6806161" cy="770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4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2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400" spc="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huge</a:t>
            </a:r>
            <a:r>
              <a:rPr sz="1400" spc="2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package.</a:t>
            </a:r>
            <a:r>
              <a:rPr sz="1400" spc="2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can’t</a:t>
            </a:r>
            <a:r>
              <a:rPr sz="1400" spc="2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learn</a:t>
            </a:r>
            <a:r>
              <a:rPr sz="1400" spc="3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everything</a:t>
            </a:r>
            <a:r>
              <a:rPr sz="1400" spc="3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about</a:t>
            </a:r>
            <a:r>
              <a:rPr sz="1400" spc="3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1400" spc="30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at</a:t>
            </a:r>
            <a:r>
              <a:rPr sz="1400" spc="2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once,</a:t>
            </a:r>
            <a:r>
              <a:rPr sz="14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always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7210028"/>
            <a:ext cx="6802060" cy="770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remember</a:t>
            </a:r>
            <a:r>
              <a:rPr sz="1400" spc="1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how</a:t>
            </a:r>
            <a:r>
              <a:rPr sz="14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have</a:t>
            </a:r>
            <a:r>
              <a:rPr sz="14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done</a:t>
            </a:r>
            <a:r>
              <a:rPr sz="14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things</a:t>
            </a:r>
            <a:r>
              <a:rPr sz="14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before.</a:t>
            </a:r>
            <a:r>
              <a:rPr sz="1400" spc="1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14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essential</a:t>
            </a:r>
            <a:r>
              <a:rPr sz="1400" spc="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4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learn</a:t>
            </a:r>
            <a:r>
              <a:rPr sz="14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how</a:t>
            </a:r>
            <a:r>
              <a:rPr sz="1400" spc="1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teach yourself more using the online help.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632" y="7820532"/>
            <a:ext cx="6810995" cy="1390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If you</a:t>
            </a:r>
            <a:r>
              <a:rPr sz="14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need quick help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syntax of a command, use help. For example,</a:t>
            </a:r>
            <a:r>
              <a:rPr sz="14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help</a:t>
            </a:r>
          </a:p>
          <a:p>
            <a:pPr marL="0" marR="0">
              <a:lnSpc>
                <a:spcPts val="1568"/>
              </a:lnSpc>
              <a:spcBef>
                <a:spcPts val="849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Plot</a:t>
            </a:r>
            <a:r>
              <a:rPr sz="1400" b="1" spc="139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tells</a:t>
            </a:r>
            <a:r>
              <a:rPr sz="1400" spc="1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all</a:t>
            </a:r>
            <a:r>
              <a:rPr sz="1400" spc="1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ways</a:t>
            </a:r>
            <a:r>
              <a:rPr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sz="14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1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</a:t>
            </a:r>
            <a:r>
              <a:rPr sz="14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17">
                <a:solidFill>
                  <a:srgbClr val="000000"/>
                </a:solidFill>
                <a:latin typeface="Times New Roman"/>
                <a:cs typeface="Times New Roman"/>
              </a:rPr>
              <a:t>plot</a:t>
            </a:r>
            <a:r>
              <a:rPr sz="14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command.</a:t>
            </a:r>
            <a:r>
              <a:rPr sz="1400" spc="1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(Of</a:t>
            </a:r>
            <a:r>
              <a:rPr sz="1400" spc="1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course,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have to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know already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name of the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want.)</a:t>
            </a:r>
          </a:p>
          <a:p>
            <a:pPr marL="0" marR="0">
              <a:lnSpc>
                <a:spcPts val="1568"/>
              </a:lnSpc>
              <a:spcBef>
                <a:spcPts val="811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&gt;&gt; help sin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15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234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Theme Office</vt:lpstr>
      <vt:lpstr>Slide 1</vt:lpstr>
      <vt:lpstr>Slide 2</vt:lpstr>
      <vt:lpstr>Slide 3</vt:lpstr>
      <vt:lpstr>Slide 4</vt:lpstr>
      <vt:lpstr>Slide 5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2019-11-06T07:07:21Z</dcterms:modified>
</cp:coreProperties>
</file>