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51" r:id="rId2"/>
    <p:sldMasterId id="2147483653" r:id="rId3"/>
    <p:sldMasterId id="2147483655" r:id="rId4"/>
    <p:sldMasterId id="2147483657" r:id="rId5"/>
  </p:sldMasterIdLst>
  <p:sldIdLst>
    <p:sldId id="256" r:id="rId6"/>
    <p:sldId id="260" r:id="rId7"/>
    <p:sldId id="263" r:id="rId8"/>
    <p:sldId id="266" r:id="rId9"/>
    <p:sldId id="269" r:id="rId10"/>
  </p:sldIdLst>
  <p:sldSz cx="7543800" cy="10693400"/>
  <p:notesSz cx="7543800" cy="10693400"/>
  <p:custDataLst>
    <p:tags r:id="rId11"/>
  </p:custDataLst>
  <p:defaultTextStyle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5.xml" /><Relationship Id="rId11" Type="http://schemas.openxmlformats.org/officeDocument/2006/relationships/tags" Target="tags/tag1.xml" /><Relationship Id="rId12" Type="http://schemas.openxmlformats.org/officeDocument/2006/relationships/presProps" Target="presProps.xml" /><Relationship Id="rId13" Type="http://schemas.openxmlformats.org/officeDocument/2006/relationships/viewProps" Target="viewProps.xml" /><Relationship Id="rId14" Type="http://schemas.openxmlformats.org/officeDocument/2006/relationships/theme" Target="theme/theme1.xml" /><Relationship Id="rId15" Type="http://schemas.openxmlformats.org/officeDocument/2006/relationships/tableStyles" Target="tableStyles.xml" /><Relationship Id="rId2" Type="http://schemas.openxmlformats.org/officeDocument/2006/relationships/slideMaster" Target="slideMasters/slideMaster2.xml" /><Relationship Id="rId3" Type="http://schemas.openxmlformats.org/officeDocument/2006/relationships/slideMaster" Target="slideMasters/slideMaster3.xml" /><Relationship Id="rId4" Type="http://schemas.openxmlformats.org/officeDocument/2006/relationships/slideMaster" Target="slideMasters/slideMaster4.xml" /><Relationship Id="rId5" Type="http://schemas.openxmlformats.org/officeDocument/2006/relationships/slideMaster" Target="slideMasters/slideMaster5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_rels/slideMaster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heme" Target="../theme/theme2.xml" /></Relationships>
</file>

<file path=ppt/slideMasters/_rels/slideMaster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theme" Target="../theme/theme3.xml" /></Relationships>
</file>

<file path=ppt/slideMasters/_rels/slideMaster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theme" Target="../theme/theme4.xml" /></Relationships>
</file>

<file path=ppt/slideMasters/_rels/slideMaster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Relationship Id="rId2" Type="http://schemas.openxmlformats.org/officeDocument/2006/relationships/theme" Target="../theme/theme5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jpeg" /><Relationship Id="rId3" Type="http://schemas.openxmlformats.org/officeDocument/2006/relationships/image" Target="../media/image2.jpeg" /><Relationship Id="rId4" Type="http://schemas.openxmlformats.org/officeDocument/2006/relationships/image" Target="../media/image3.jpeg" /><Relationship Id="rId5" Type="http://schemas.openxmlformats.org/officeDocument/2006/relationships/image" Target="../media/image4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.jpeg" /><Relationship Id="rId3" Type="http://schemas.openxmlformats.org/officeDocument/2006/relationships/image" Target="../media/image2.jpeg" /><Relationship Id="rId4" Type="http://schemas.openxmlformats.org/officeDocument/2006/relationships/image" Target="../media/image3.jpeg" /><Relationship Id="rId5" Type="http://schemas.openxmlformats.org/officeDocument/2006/relationships/image" Target="../media/image4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image" Target="../media/image2.jpeg" /><Relationship Id="rId3" Type="http://schemas.openxmlformats.org/officeDocument/2006/relationships/image" Target="../media/image3.jpeg" /><Relationship Id="rId4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1.jpeg" /><Relationship Id="rId3" Type="http://schemas.openxmlformats.org/officeDocument/2006/relationships/image" Target="../media/image2.jpeg" /><Relationship Id="rId4" Type="http://schemas.openxmlformats.org/officeDocument/2006/relationships/image" Target="../media/image3.jpeg" /><Relationship Id="rId5" Type="http://schemas.openxmlformats.org/officeDocument/2006/relationships/image" Target="../media/image4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Relationship Id="rId2" Type="http://schemas.openxmlformats.org/officeDocument/2006/relationships/image" Target="../media/image1.jpeg" /><Relationship Id="rId3" Type="http://schemas.openxmlformats.org/officeDocument/2006/relationships/image" Target="../media/image2.jpeg" /><Relationship Id="rId4" Type="http://schemas.openxmlformats.org/officeDocument/2006/relationships/image" Target="../media/image3.jpe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4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3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2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1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0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9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8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7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6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5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4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3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1" name="object 1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304800" y="304291"/>
            <a:ext cx="7239000" cy="10085832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6491096" y="3018790"/>
            <a:ext cx="129540" cy="129158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962609" y="3004693"/>
            <a:ext cx="5425490" cy="5252846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038148" y="458273"/>
            <a:ext cx="618831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Lecturer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612513" y="458273"/>
            <a:ext cx="2519416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Diyala</a:t>
            </a:r>
            <a:r>
              <a:rPr sz="1000" spc="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university</a:t>
            </a:r>
            <a:r>
              <a:rPr sz="10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/ College of</a:t>
            </a:r>
            <a:r>
              <a:rPr sz="1000" spc="24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Engineering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751636" y="667061"/>
            <a:ext cx="1045497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 b="1">
                <a:solidFill>
                  <a:srgbClr val="000000"/>
                </a:solidFill>
                <a:latin typeface="Times New Roman"/>
                <a:cs typeface="Times New Roman"/>
              </a:rPr>
              <a:t>Omar A. Imran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3135502" y="610023"/>
            <a:ext cx="952500" cy="4967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61"/>
              </a:lnSpc>
              <a:spcBef>
                <a:spcPct val="0"/>
              </a:spcBef>
              <a:spcAft>
                <a:spcPct val="0"/>
              </a:spcAft>
            </a:pPr>
            <a:r>
              <a:rPr sz="1500" b="1">
                <a:solidFill>
                  <a:srgbClr val="7F7F7F"/>
                </a:solidFill>
                <a:latin typeface="Times New Roman"/>
                <a:cs typeface="Times New Roman"/>
              </a:rPr>
              <a:t>MatLab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181346" y="667061"/>
            <a:ext cx="1750343" cy="4875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Department of Chemical Eng.</a:t>
            </a:r>
          </a:p>
          <a:p>
            <a:pPr marL="303275" marR="0">
              <a:lnSpc>
                <a:spcPts val="1102"/>
              </a:lnSpc>
              <a:spcBef>
                <a:spcPts val="13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Second Class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911656" y="824033"/>
            <a:ext cx="825195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 b="1">
                <a:solidFill>
                  <a:srgbClr val="000000"/>
                </a:solidFill>
                <a:latin typeface="Times New Roman"/>
                <a:cs typeface="Times New Roman"/>
              </a:rPr>
              <a:t>2019 – 2020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719632" y="1339468"/>
            <a:ext cx="1413935" cy="10762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68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Arial"/>
                <a:cs typeface="Arial"/>
              </a:rPr>
              <a:t>0 + 1.0000i</a:t>
            </a:r>
          </a:p>
          <a:p>
            <a:pPr marL="0" marR="0">
              <a:lnSpc>
                <a:spcPts val="1568"/>
              </a:lnSpc>
              <a:spcBef>
                <a:spcPts val="843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Arial"/>
                <a:cs typeface="Arial"/>
              </a:rPr>
              <a:t>&gt;&gt;y= 2*(1+4*j)</a:t>
            </a:r>
          </a:p>
          <a:p>
            <a:pPr marL="0" marR="0">
              <a:lnSpc>
                <a:spcPts val="1554"/>
              </a:lnSpc>
              <a:spcBef>
                <a:spcPts val="839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yields: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719632" y="2259964"/>
            <a:ext cx="459983" cy="4659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68"/>
              </a:lnSpc>
              <a:spcBef>
                <a:spcPct val="0"/>
              </a:spcBef>
              <a:spcAft>
                <a:spcPct val="0"/>
              </a:spcAft>
            </a:pPr>
            <a:r>
              <a:rPr sz="1400" spc="-15">
                <a:solidFill>
                  <a:srgbClr val="000000"/>
                </a:solidFill>
                <a:latin typeface="Arial"/>
                <a:cs typeface="Arial"/>
              </a:rPr>
              <a:t>y=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719632" y="2566288"/>
            <a:ext cx="1598512" cy="4659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68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Arial"/>
                <a:cs typeface="Arial"/>
              </a:rPr>
              <a:t>2.0000 + 8.0000i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719632" y="3717218"/>
            <a:ext cx="1781962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0"/>
              </a:lnSpc>
              <a:spcBef>
                <a:spcPct val="0"/>
              </a:spcBef>
              <a:spcAft>
                <a:spcPct val="0"/>
              </a:spcAft>
            </a:pPr>
            <a:r>
              <a:rPr sz="1400" b="1" u="sng">
                <a:solidFill>
                  <a:srgbClr val="000000"/>
                </a:solidFill>
                <a:latin typeface="Times New Roman"/>
                <a:cs typeface="Times New Roman"/>
              </a:rPr>
              <a:t>5.</a:t>
            </a:r>
            <a:r>
              <a:rPr sz="1400" b="1" u="sng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b="1" u="sng">
                <a:solidFill>
                  <a:srgbClr val="000000"/>
                </a:solidFill>
                <a:latin typeface="Times New Roman"/>
                <a:cs typeface="Times New Roman"/>
              </a:rPr>
              <a:t>Reporting format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719632" y="4021566"/>
            <a:ext cx="6755480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By</a:t>
            </a:r>
            <a:r>
              <a:rPr sz="1400" spc="-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default MATLAB returns numerical expressions as</a:t>
            </a:r>
            <a:r>
              <a:rPr sz="14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decimals with</a:t>
            </a:r>
            <a:r>
              <a:rPr sz="14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4 digits. The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719632" y="4327890"/>
            <a:ext cx="6754251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format function is used to</a:t>
            </a:r>
            <a:r>
              <a:rPr sz="1400" spc="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change</a:t>
            </a:r>
            <a:r>
              <a:rPr sz="14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 format</a:t>
            </a:r>
            <a:r>
              <a:rPr sz="14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4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 output. Type format rat to</a:t>
            </a:r>
            <a:r>
              <a:rPr sz="14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have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719632" y="4634214"/>
            <a:ext cx="3134663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MATLAB return rational expressions.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719632" y="4941061"/>
            <a:ext cx="1236309" cy="4659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68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Arial"/>
                <a:cs typeface="Arial"/>
              </a:rPr>
              <a:t>&gt;&gt;format rat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719632" y="5248909"/>
            <a:ext cx="1078858" cy="4659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68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Arial"/>
                <a:cs typeface="Arial"/>
              </a:rPr>
              <a:t>&gt;&gt; 5.1-3.3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719632" y="5555487"/>
            <a:ext cx="708722" cy="4659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68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Arial"/>
                <a:cs typeface="Arial"/>
              </a:rPr>
              <a:t>ans =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719632" y="5861811"/>
            <a:ext cx="515110" cy="4659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68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Arial"/>
                <a:cs typeface="Arial"/>
              </a:rPr>
              <a:t>9/5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719632" y="6167612"/>
            <a:ext cx="4268608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To eliminate</a:t>
            </a:r>
            <a:r>
              <a:rPr sz="14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 extra spacing type format compact.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719632" y="6475983"/>
            <a:ext cx="1699553" cy="7722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68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Arial"/>
                <a:cs typeface="Arial"/>
              </a:rPr>
              <a:t>&gt;&gt;format compact</a:t>
            </a:r>
          </a:p>
          <a:p>
            <a:pPr marL="0" marR="0">
              <a:lnSpc>
                <a:spcPts val="1568"/>
              </a:lnSpc>
              <a:spcBef>
                <a:spcPts val="843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Arial"/>
                <a:cs typeface="Arial"/>
              </a:rPr>
              <a:t>&gt;&gt; 5*7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719632" y="7088631"/>
            <a:ext cx="708722" cy="4659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68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Arial"/>
                <a:cs typeface="Arial"/>
              </a:rPr>
              <a:t>ans =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719632" y="7394955"/>
            <a:ext cx="465032" cy="4659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68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Arial"/>
                <a:cs typeface="Arial"/>
              </a:rPr>
              <a:t>35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719632" y="7700756"/>
            <a:ext cx="962608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Now type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719632" y="8009508"/>
            <a:ext cx="2064316" cy="10785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68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Arial"/>
                <a:cs typeface="Arial"/>
              </a:rPr>
              <a:t>&gt;&gt;format long</a:t>
            </a:r>
          </a:p>
          <a:p>
            <a:pPr marL="0" marR="0">
              <a:lnSpc>
                <a:spcPts val="1568"/>
              </a:lnSpc>
              <a:spcBef>
                <a:spcPts val="843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Arial"/>
                <a:cs typeface="Arial"/>
              </a:rPr>
              <a:t>&gt;&gt; 3*(23+14.7-4/6)/3.5</a:t>
            </a:r>
          </a:p>
          <a:p>
            <a:pPr marL="0" marR="0">
              <a:lnSpc>
                <a:spcPts val="1568"/>
              </a:lnSpc>
              <a:spcBef>
                <a:spcPts val="843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Arial"/>
                <a:cs typeface="Arial"/>
              </a:rPr>
              <a:t>ans=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719632" y="8928480"/>
            <a:ext cx="2064316" cy="10800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68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Arial"/>
                <a:cs typeface="Arial"/>
              </a:rPr>
              <a:t>31.74285714285715</a:t>
            </a:r>
          </a:p>
          <a:p>
            <a:pPr marL="0" marR="0">
              <a:lnSpc>
                <a:spcPts val="1568"/>
              </a:lnSpc>
              <a:spcBef>
                <a:spcPts val="805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Arial"/>
                <a:cs typeface="Arial"/>
              </a:rPr>
              <a:t>&gt;&gt;format short e</a:t>
            </a:r>
          </a:p>
          <a:p>
            <a:pPr marL="0" marR="0">
              <a:lnSpc>
                <a:spcPts val="1568"/>
              </a:lnSpc>
              <a:spcBef>
                <a:spcPts val="843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Arial"/>
                <a:cs typeface="Arial"/>
              </a:rPr>
              <a:t>&gt;&gt; 3*(23+14.7-4/6)/3.5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3713353" y="9926480"/>
            <a:ext cx="318721" cy="3449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Calibri"/>
                <a:cs typeface="Calibri"/>
              </a:rPr>
              <a:t>11</a:t>
            </a:r>
          </a:p>
        </p:txBody>
      </p:sp>
      <p:sp>
        <p:nvSpPr>
          <p:cNvPr id="32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8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7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6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5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4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3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2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1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0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9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8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7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5" name="object 1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304800" y="304291"/>
            <a:ext cx="7239000" cy="10085832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6491096" y="3018790"/>
            <a:ext cx="129540" cy="129158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962609" y="3004693"/>
            <a:ext cx="5425490" cy="5252846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038148" y="458273"/>
            <a:ext cx="618831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Lecturer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612513" y="458273"/>
            <a:ext cx="2519416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Diyala</a:t>
            </a:r>
            <a:r>
              <a:rPr sz="1000" spc="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university</a:t>
            </a:r>
            <a:r>
              <a:rPr sz="10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/ College of</a:t>
            </a:r>
            <a:r>
              <a:rPr sz="1000" spc="24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Engineering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751636" y="667061"/>
            <a:ext cx="1045497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 b="1">
                <a:solidFill>
                  <a:srgbClr val="000000"/>
                </a:solidFill>
                <a:latin typeface="Times New Roman"/>
                <a:cs typeface="Times New Roman"/>
              </a:rPr>
              <a:t>Omar A. Imran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3135502" y="610023"/>
            <a:ext cx="952500" cy="4967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61"/>
              </a:lnSpc>
              <a:spcBef>
                <a:spcPct val="0"/>
              </a:spcBef>
              <a:spcAft>
                <a:spcPct val="0"/>
              </a:spcAft>
            </a:pPr>
            <a:r>
              <a:rPr sz="1500" b="1">
                <a:solidFill>
                  <a:srgbClr val="7F7F7F"/>
                </a:solidFill>
                <a:latin typeface="Times New Roman"/>
                <a:cs typeface="Times New Roman"/>
              </a:rPr>
              <a:t>MatLab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181346" y="667061"/>
            <a:ext cx="1750343" cy="4875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Department of Chemical Eng.</a:t>
            </a:r>
          </a:p>
          <a:p>
            <a:pPr marL="303275" marR="0">
              <a:lnSpc>
                <a:spcPts val="1102"/>
              </a:lnSpc>
              <a:spcBef>
                <a:spcPts val="13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Second Class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911656" y="824033"/>
            <a:ext cx="825195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 b="1">
                <a:solidFill>
                  <a:srgbClr val="000000"/>
                </a:solidFill>
                <a:latin typeface="Times New Roman"/>
                <a:cs typeface="Times New Roman"/>
              </a:rPr>
              <a:t>2019 – 2020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719632" y="1339468"/>
            <a:ext cx="658618" cy="4659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68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Arial"/>
                <a:cs typeface="Arial"/>
              </a:rPr>
              <a:t>ans=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719632" y="1645792"/>
            <a:ext cx="1213700" cy="4659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68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Arial"/>
                <a:cs typeface="Arial"/>
              </a:rPr>
              <a:t>3.1743e+01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719632" y="1951593"/>
            <a:ext cx="5371133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Note</a:t>
            </a:r>
            <a:r>
              <a:rPr sz="1400" spc="-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that the answer is accurate</a:t>
            </a:r>
            <a:r>
              <a:rPr sz="14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sz="14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four decimal</a:t>
            </a:r>
            <a:r>
              <a:rPr sz="1400" spc="3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places. Now type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719632" y="2259964"/>
            <a:ext cx="1512743" cy="4659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68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Arial"/>
                <a:cs typeface="Arial"/>
              </a:rPr>
              <a:t>&gt;&gt;format long e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719632" y="2566288"/>
            <a:ext cx="658618" cy="4659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68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Arial"/>
                <a:cs typeface="Arial"/>
              </a:rPr>
              <a:t>ans=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719632" y="2872612"/>
            <a:ext cx="2343505" cy="4659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68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Arial"/>
                <a:cs typeface="Arial"/>
              </a:rPr>
              <a:t>3.174285714285715e+01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719632" y="3178936"/>
            <a:ext cx="1423532" cy="4659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68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Arial"/>
                <a:cs typeface="Arial"/>
              </a:rPr>
              <a:t>&gt;&gt;format short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719632" y="3485641"/>
            <a:ext cx="658618" cy="4659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68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Arial"/>
                <a:cs typeface="Arial"/>
              </a:rPr>
              <a:t>ans=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719632" y="3793488"/>
            <a:ext cx="911488" cy="4659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68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Arial"/>
                <a:cs typeface="Arial"/>
              </a:rPr>
              <a:t>31.7429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719632" y="4108434"/>
            <a:ext cx="6330888" cy="7765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90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Note: format</a:t>
            </a:r>
            <a:r>
              <a:rPr sz="14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short will return the numerical expression to</a:t>
            </a:r>
            <a:r>
              <a:rPr sz="1400" spc="-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default</a:t>
            </a:r>
            <a:r>
              <a:rPr sz="1400">
                <a:solidFill>
                  <a:srgbClr val="000000"/>
                </a:solidFill>
                <a:latin typeface="Courier New"/>
                <a:cs typeface="Courier New"/>
              </a:rPr>
              <a:t>.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Also, the</a:t>
            </a:r>
          </a:p>
          <a:p>
            <a:pPr marL="0" marR="0">
              <a:lnSpc>
                <a:spcPts val="1554"/>
              </a:lnSpc>
              <a:spcBef>
                <a:spcPts val="737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format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719632" y="4727178"/>
            <a:ext cx="6651723" cy="7704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of reporting does</a:t>
            </a:r>
            <a:r>
              <a:rPr sz="14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not</a:t>
            </a:r>
            <a:r>
              <a:rPr sz="14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change the accuracy of the calculations only</a:t>
            </a:r>
            <a:r>
              <a:rPr sz="1400" spc="-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 appearance</a:t>
            </a:r>
          </a:p>
          <a:p>
            <a:pPr marL="0" marR="0">
              <a:lnSpc>
                <a:spcPts val="1554"/>
              </a:lnSpc>
              <a:spcBef>
                <a:spcPts val="807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of the answer on</a:t>
            </a:r>
            <a:r>
              <a:rPr sz="1400" spc="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screen.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719632" y="5344850"/>
            <a:ext cx="2277979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0"/>
              </a:lnSpc>
              <a:spcBef>
                <a:spcPct val="0"/>
              </a:spcBef>
              <a:spcAft>
                <a:spcPct val="0"/>
              </a:spcAft>
            </a:pPr>
            <a:r>
              <a:rPr sz="1400" b="1" u="sng">
                <a:solidFill>
                  <a:srgbClr val="000000"/>
                </a:solidFill>
                <a:latin typeface="Times New Roman"/>
                <a:cs typeface="Times New Roman"/>
              </a:rPr>
              <a:t>6.</a:t>
            </a:r>
            <a:r>
              <a:rPr sz="1400" b="1" u="sng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b="1" u="sng">
                <a:solidFill>
                  <a:srgbClr val="000000"/>
                </a:solidFill>
                <a:latin typeface="Times New Roman"/>
                <a:cs typeface="Times New Roman"/>
              </a:rPr>
              <a:t>Mathematical functions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719632" y="5647928"/>
            <a:ext cx="4063351" cy="7739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 following functions are</a:t>
            </a:r>
            <a:r>
              <a:rPr sz="1400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defined in MATLAB</a:t>
            </a:r>
          </a:p>
          <a:p>
            <a:pPr marL="0" marR="0">
              <a:lnSpc>
                <a:spcPts val="1550"/>
              </a:lnSpc>
              <a:spcBef>
                <a:spcPts val="834"/>
              </a:spcBef>
              <a:spcAft>
                <a:spcPct val="0"/>
              </a:spcAft>
            </a:pPr>
            <a:r>
              <a:rPr sz="1400" b="1" u="sng">
                <a:solidFill>
                  <a:srgbClr val="000000"/>
                </a:solidFill>
                <a:latin typeface="Times New Roman"/>
                <a:cs typeface="Times New Roman"/>
              </a:rPr>
              <a:t>6.1. Trigonometric functions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719632" y="6260576"/>
            <a:ext cx="6679846" cy="7750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Those known to</a:t>
            </a:r>
            <a:r>
              <a:rPr sz="1400" spc="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Matlab</a:t>
            </a:r>
            <a:r>
              <a:rPr sz="14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are</a:t>
            </a:r>
            <a:r>
              <a:rPr sz="1400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sin, cos, tan</a:t>
            </a:r>
            <a:r>
              <a:rPr sz="14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sz="1400" spc="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their arguments should be in</a:t>
            </a:r>
            <a:r>
              <a:rPr sz="1400" spc="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radians.</a:t>
            </a:r>
          </a:p>
          <a:p>
            <a:pPr marL="0" marR="0">
              <a:lnSpc>
                <a:spcPts val="1554"/>
              </a:lnSpc>
              <a:spcBef>
                <a:spcPts val="843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sin( ) - Sine.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719632" y="6877796"/>
            <a:ext cx="2140987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sinh( ) - Hyperbolic</a:t>
            </a:r>
            <a:r>
              <a:rPr sz="1400" b="1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sine.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719632" y="7184120"/>
            <a:ext cx="1831851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asin( ) - Inverse</a:t>
            </a:r>
            <a:r>
              <a:rPr sz="1400" b="1" spc="-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sine.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719632" y="7490444"/>
            <a:ext cx="2898811" cy="7723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asinh( ) -</a:t>
            </a:r>
            <a:r>
              <a:rPr sz="1400" b="1" spc="-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Inverse hyperbolic sine.</a:t>
            </a:r>
          </a:p>
          <a:p>
            <a:pPr marL="0" marR="0">
              <a:lnSpc>
                <a:spcPts val="1554"/>
              </a:lnSpc>
              <a:spcBef>
                <a:spcPts val="822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cos( ) - Cosine.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719632" y="8104997"/>
            <a:ext cx="2358777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cosh( ) - Hyperbolic</a:t>
            </a:r>
            <a:r>
              <a:rPr sz="1400" b="1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cosine.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719632" y="8411321"/>
            <a:ext cx="2019532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acos( ) -</a:t>
            </a:r>
            <a:r>
              <a:rPr sz="1400" b="1" spc="-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Inverse cosine.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719632" y="8717645"/>
            <a:ext cx="3113731" cy="7704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acosh( ) -</a:t>
            </a:r>
            <a:r>
              <a:rPr sz="1400" b="1" spc="-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Inverse hyperbolic cosine.</a:t>
            </a:r>
          </a:p>
          <a:p>
            <a:pPr marL="0" marR="0">
              <a:lnSpc>
                <a:spcPts val="1554"/>
              </a:lnSpc>
              <a:spcBef>
                <a:spcPts val="807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tan( ) - Tangent.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719632" y="9331766"/>
            <a:ext cx="2495309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tanh( ) - Hyperbolic tangent.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719632" y="9638090"/>
            <a:ext cx="2152903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atan( ) - Inverse tangent.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3713353" y="9926480"/>
            <a:ext cx="318721" cy="3449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Calibri"/>
                <a:cs typeface="Calibri"/>
              </a:rPr>
              <a:t>12</a:t>
            </a:r>
          </a:p>
        </p:txBody>
      </p:sp>
      <p:sp>
        <p:nvSpPr>
          <p:cNvPr id="36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8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7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6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5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4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3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2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1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0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9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8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7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5" name="object 1"/>
          <p:cNvSpPr/>
          <p:nvPr/>
        </p:nvSpPr>
        <p:spPr>
          <a:xfrm>
            <a:off x="304800" y="304291"/>
            <a:ext cx="7239000" cy="10085832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6491096" y="3018790"/>
            <a:ext cx="129540" cy="129158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962609" y="3004693"/>
            <a:ext cx="5425490" cy="5252846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038148" y="458273"/>
            <a:ext cx="618831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Lecturer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612513" y="458273"/>
            <a:ext cx="2519416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Diyala</a:t>
            </a:r>
            <a:r>
              <a:rPr sz="1000" spc="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university</a:t>
            </a:r>
            <a:r>
              <a:rPr sz="10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/ College of</a:t>
            </a:r>
            <a:r>
              <a:rPr sz="1000" spc="24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Engineering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751636" y="667061"/>
            <a:ext cx="1045497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 b="1">
                <a:solidFill>
                  <a:srgbClr val="000000"/>
                </a:solidFill>
                <a:latin typeface="Times New Roman"/>
                <a:cs typeface="Times New Roman"/>
              </a:rPr>
              <a:t>Omar A. Imran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135502" y="610023"/>
            <a:ext cx="952500" cy="4967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61"/>
              </a:lnSpc>
              <a:spcBef>
                <a:spcPct val="0"/>
              </a:spcBef>
              <a:spcAft>
                <a:spcPct val="0"/>
              </a:spcAft>
            </a:pPr>
            <a:r>
              <a:rPr sz="1500" b="1">
                <a:solidFill>
                  <a:srgbClr val="7F7F7F"/>
                </a:solidFill>
                <a:latin typeface="Times New Roman"/>
                <a:cs typeface="Times New Roman"/>
              </a:rPr>
              <a:t>MatLab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181346" y="667061"/>
            <a:ext cx="1750343" cy="4875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Department of Chemical Eng.</a:t>
            </a:r>
          </a:p>
          <a:p>
            <a:pPr marL="303275" marR="0">
              <a:lnSpc>
                <a:spcPts val="1102"/>
              </a:lnSpc>
              <a:spcBef>
                <a:spcPts val="13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Second Class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911656" y="824033"/>
            <a:ext cx="825195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 b="1">
                <a:solidFill>
                  <a:srgbClr val="000000"/>
                </a:solidFill>
                <a:latin typeface="Times New Roman"/>
                <a:cs typeface="Times New Roman"/>
              </a:rPr>
              <a:t>2019 – 2020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719632" y="1341993"/>
            <a:ext cx="3249226" cy="7704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atanh( ) - Inverse hyperbolic tangent.</a:t>
            </a:r>
          </a:p>
          <a:p>
            <a:pPr marL="0" marR="0">
              <a:lnSpc>
                <a:spcPts val="1554"/>
              </a:lnSpc>
              <a:spcBef>
                <a:spcPts val="807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sec( ) - Secant.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719632" y="1954641"/>
            <a:ext cx="3113878" cy="13846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sech( ) - Hyperbolic secant.</a:t>
            </a:r>
          </a:p>
          <a:p>
            <a:pPr marL="0" marR="0">
              <a:lnSpc>
                <a:spcPts val="1554"/>
              </a:lnSpc>
              <a:spcBef>
                <a:spcPts val="819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asec( ) - Inverse</a:t>
            </a:r>
            <a:r>
              <a:rPr sz="1400" b="1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secant.</a:t>
            </a:r>
          </a:p>
          <a:p>
            <a:pPr marL="0" marR="0">
              <a:lnSpc>
                <a:spcPts val="1554"/>
              </a:lnSpc>
              <a:spcBef>
                <a:spcPts val="807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asech( ) - Inverse hyperbolic secant.</a:t>
            </a:r>
          </a:p>
          <a:p>
            <a:pPr marL="0" marR="0">
              <a:lnSpc>
                <a:spcPts val="1554"/>
              </a:lnSpc>
              <a:spcBef>
                <a:spcPts val="807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csc( ) - Cosecant.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719632" y="3181461"/>
            <a:ext cx="3306219" cy="13850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csch( ) - Hyperbolic cosecant.</a:t>
            </a:r>
          </a:p>
          <a:p>
            <a:pPr marL="0" marR="0">
              <a:lnSpc>
                <a:spcPts val="1554"/>
              </a:lnSpc>
              <a:spcBef>
                <a:spcPts val="81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acsc( ) - Inverse cosecant.</a:t>
            </a:r>
          </a:p>
          <a:p>
            <a:pPr marL="0" marR="0">
              <a:lnSpc>
                <a:spcPts val="1554"/>
              </a:lnSpc>
              <a:spcBef>
                <a:spcPts val="819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acsch( ) - Inverse hyperbolic cosecant.</a:t>
            </a:r>
          </a:p>
          <a:p>
            <a:pPr marL="0" marR="0">
              <a:lnSpc>
                <a:spcPts val="1554"/>
              </a:lnSpc>
              <a:spcBef>
                <a:spcPts val="807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cot( ) - Cotangent.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719632" y="4408662"/>
            <a:ext cx="3420229" cy="16904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coth( ) - Hyperbolic cotangent.</a:t>
            </a:r>
          </a:p>
          <a:p>
            <a:pPr marL="0" marR="0">
              <a:lnSpc>
                <a:spcPts val="1554"/>
              </a:lnSpc>
              <a:spcBef>
                <a:spcPts val="807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acot( ) - Inverse cotangent.</a:t>
            </a:r>
          </a:p>
          <a:p>
            <a:pPr marL="0" marR="0">
              <a:lnSpc>
                <a:spcPts val="1554"/>
              </a:lnSpc>
              <a:spcBef>
                <a:spcPts val="819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acoth( ) - Inverse hyperbolic cotangent.</a:t>
            </a:r>
          </a:p>
          <a:p>
            <a:pPr marL="0" marR="0">
              <a:lnSpc>
                <a:spcPts val="1568"/>
              </a:lnSpc>
              <a:spcBef>
                <a:spcPts val="837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Arial"/>
                <a:cs typeface="Arial"/>
              </a:rPr>
              <a:t>&gt;&gt; x</a:t>
            </a:r>
            <a:r>
              <a:rPr sz="1400" spc="-1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rgbClr val="000000"/>
                </a:solidFill>
                <a:latin typeface="Arial"/>
                <a:cs typeface="Arial"/>
              </a:rPr>
              <a:t>=5*cos(pi/6), y</a:t>
            </a:r>
            <a:r>
              <a:rPr sz="1400" spc="-1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rgbClr val="000000"/>
                </a:solidFill>
                <a:latin typeface="Arial"/>
                <a:cs typeface="Arial"/>
              </a:rPr>
              <a:t>= 5*sin(pi/6)</a:t>
            </a:r>
          </a:p>
          <a:p>
            <a:pPr marL="0" marR="0">
              <a:lnSpc>
                <a:spcPts val="1568"/>
              </a:lnSpc>
              <a:spcBef>
                <a:spcPts val="845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Arial"/>
                <a:cs typeface="Arial"/>
              </a:rPr>
              <a:t>x</a:t>
            </a:r>
            <a:r>
              <a:rPr sz="1400" spc="-1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rgbClr val="000000"/>
                </a:solidFill>
                <a:latin typeface="Arial"/>
                <a:cs typeface="Arial"/>
              </a:rPr>
              <a:t>=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719632" y="5939535"/>
            <a:ext cx="812527" cy="4659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68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Arial"/>
                <a:cs typeface="Arial"/>
              </a:rPr>
              <a:t>4.3301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719632" y="6247383"/>
            <a:ext cx="507769" cy="4659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68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Arial"/>
                <a:cs typeface="Arial"/>
              </a:rPr>
              <a:t>y</a:t>
            </a:r>
            <a:r>
              <a:rPr sz="1400" spc="-1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rgbClr val="000000"/>
                </a:solidFill>
                <a:latin typeface="Arial"/>
                <a:cs typeface="Arial"/>
              </a:rPr>
              <a:t>=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719632" y="6553707"/>
            <a:ext cx="812527" cy="4659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68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Arial"/>
                <a:cs typeface="Arial"/>
              </a:rPr>
              <a:t>2.5000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719632" y="6859508"/>
            <a:ext cx="6516007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 inverse of</a:t>
            </a:r>
            <a:r>
              <a:rPr sz="14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trigonometric functions are called asin, acos, atan (as opposed to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719632" y="7165832"/>
            <a:ext cx="486049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719632" y="7472156"/>
            <a:ext cx="2191003" cy="13873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Usual arc</a:t>
            </a:r>
            <a:r>
              <a:rPr sz="1400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sin or sin 1 etc.).</a:t>
            </a:r>
          </a:p>
          <a:p>
            <a:pPr marL="0" marR="0">
              <a:lnSpc>
                <a:spcPts val="1554"/>
              </a:lnSpc>
              <a:spcBef>
                <a:spcPts val="822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 result is</a:t>
            </a:r>
            <a:r>
              <a:rPr sz="1400" spc="-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in radians.</a:t>
            </a:r>
          </a:p>
          <a:p>
            <a:pPr marL="0" marR="0">
              <a:lnSpc>
                <a:spcPts val="1568"/>
              </a:lnSpc>
              <a:spcBef>
                <a:spcPts val="811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Arial"/>
                <a:cs typeface="Arial"/>
              </a:rPr>
              <a:t>&gt;&gt;acos(x/5),</a:t>
            </a:r>
            <a:r>
              <a:rPr sz="1400" spc="1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rgbClr val="000000"/>
                </a:solidFill>
                <a:latin typeface="Arial"/>
                <a:cs typeface="Arial"/>
              </a:rPr>
              <a:t>asin(y/5)</a:t>
            </a:r>
          </a:p>
          <a:p>
            <a:pPr marL="0" marR="0">
              <a:lnSpc>
                <a:spcPts val="1568"/>
              </a:lnSpc>
              <a:spcBef>
                <a:spcPts val="843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Arial"/>
                <a:cs typeface="Arial"/>
              </a:rPr>
              <a:t>ans =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719632" y="8699880"/>
            <a:ext cx="812527" cy="4659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68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Arial"/>
                <a:cs typeface="Arial"/>
              </a:rPr>
              <a:t>0.5236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719632" y="9007728"/>
            <a:ext cx="708722" cy="4659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68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Arial"/>
                <a:cs typeface="Arial"/>
              </a:rPr>
              <a:t>ans =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719632" y="9314002"/>
            <a:ext cx="812527" cy="4659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68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Arial"/>
                <a:cs typeface="Arial"/>
              </a:rPr>
              <a:t>0.5236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3713353" y="9926480"/>
            <a:ext cx="318721" cy="3449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Calibri"/>
                <a:cs typeface="Calibri"/>
              </a:rPr>
              <a:t>13</a:t>
            </a:r>
          </a:p>
        </p:txBody>
      </p:sp>
      <p:sp>
        <p:nvSpPr>
          <p:cNvPr id="26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50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9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8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7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6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5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4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3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2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1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0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8" name="object 1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304800" y="304291"/>
            <a:ext cx="7239000" cy="10085832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6491096" y="3018790"/>
            <a:ext cx="129540" cy="129158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962609" y="3004693"/>
            <a:ext cx="5425490" cy="5252846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038148" y="458273"/>
            <a:ext cx="618831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Lecturer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612513" y="458273"/>
            <a:ext cx="2519416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Diyala</a:t>
            </a:r>
            <a:r>
              <a:rPr sz="1000" spc="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university</a:t>
            </a:r>
            <a:r>
              <a:rPr sz="10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/ College of</a:t>
            </a:r>
            <a:r>
              <a:rPr sz="1000" spc="24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Engineering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751636" y="667061"/>
            <a:ext cx="1045497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 b="1">
                <a:solidFill>
                  <a:srgbClr val="000000"/>
                </a:solidFill>
                <a:latin typeface="Times New Roman"/>
                <a:cs typeface="Times New Roman"/>
              </a:rPr>
              <a:t>Omar A. Imran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3135502" y="610023"/>
            <a:ext cx="952500" cy="4967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61"/>
              </a:lnSpc>
              <a:spcBef>
                <a:spcPct val="0"/>
              </a:spcBef>
              <a:spcAft>
                <a:spcPct val="0"/>
              </a:spcAft>
            </a:pPr>
            <a:r>
              <a:rPr sz="1500" b="1">
                <a:solidFill>
                  <a:srgbClr val="7F7F7F"/>
                </a:solidFill>
                <a:latin typeface="Times New Roman"/>
                <a:cs typeface="Times New Roman"/>
              </a:rPr>
              <a:t>MatLab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181346" y="667061"/>
            <a:ext cx="1750343" cy="4875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Department of Chemical Eng.</a:t>
            </a:r>
          </a:p>
          <a:p>
            <a:pPr marL="303275" marR="0">
              <a:lnSpc>
                <a:spcPts val="1102"/>
              </a:lnSpc>
              <a:spcBef>
                <a:spcPts val="13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Second Class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911656" y="824033"/>
            <a:ext cx="825195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 b="1">
                <a:solidFill>
                  <a:srgbClr val="000000"/>
                </a:solidFill>
                <a:latin typeface="Times New Roman"/>
                <a:cs typeface="Times New Roman"/>
              </a:rPr>
              <a:t>2019 – 2020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719632" y="1336420"/>
            <a:ext cx="6812707" cy="4666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68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Note:</a:t>
            </a:r>
            <a:r>
              <a:rPr sz="1400" b="1" spc="38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Matlab</a:t>
            </a:r>
            <a:r>
              <a:rPr sz="1400" spc="37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uses</a:t>
            </a:r>
            <a:r>
              <a:rPr sz="1400" spc="37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radian</a:t>
            </a:r>
            <a:r>
              <a:rPr sz="1400" spc="37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scale</a:t>
            </a:r>
            <a:r>
              <a:rPr sz="1400" spc="37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sz="1400" spc="37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calculate</a:t>
            </a:r>
            <a:r>
              <a:rPr sz="1400" spc="37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trigonometric</a:t>
            </a:r>
            <a:r>
              <a:rPr sz="1400" spc="38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functions</a:t>
            </a:r>
            <a:r>
              <a:rPr sz="1400" b="1">
                <a:solidFill>
                  <a:srgbClr val="000000"/>
                </a:solidFill>
                <a:latin typeface="Arial"/>
                <a:cs typeface="Arial"/>
              </a:rPr>
              <a:t>.</a:t>
            </a:r>
            <a:r>
              <a:rPr sz="1400" b="1" spc="385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400" spc="-10">
                <a:solidFill>
                  <a:srgbClr val="000000"/>
                </a:solidFill>
                <a:latin typeface="Times New Roman"/>
                <a:cs typeface="Times New Roman"/>
              </a:rPr>
              <a:t>In</a:t>
            </a:r>
            <a:r>
              <a:rPr sz="1400" spc="39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other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719632" y="1646793"/>
            <a:ext cx="4035671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words, sin(90) is</a:t>
            </a:r>
            <a:r>
              <a:rPr sz="1400" spc="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not equal</a:t>
            </a:r>
            <a:r>
              <a:rPr sz="14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sz="1400" spc="-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1,</a:t>
            </a:r>
            <a:r>
              <a:rPr sz="14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but</a:t>
            </a:r>
            <a:r>
              <a:rPr sz="14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sin(pi/2) is</a:t>
            </a:r>
            <a:r>
              <a:rPr sz="1400" spc="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1.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719632" y="2032817"/>
            <a:ext cx="1496638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0"/>
              </a:lnSpc>
              <a:spcBef>
                <a:spcPct val="0"/>
              </a:spcBef>
              <a:spcAft>
                <a:spcPct val="0"/>
              </a:spcAft>
            </a:pPr>
            <a:r>
              <a:rPr sz="1400" b="1" u="sng">
                <a:solidFill>
                  <a:srgbClr val="000000"/>
                </a:solidFill>
                <a:latin typeface="Times New Roman"/>
                <a:cs typeface="Times New Roman"/>
              </a:rPr>
              <a:t>6.2. Exponential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719632" y="2335641"/>
            <a:ext cx="2825851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These</a:t>
            </a:r>
            <a:r>
              <a:rPr sz="1400" spc="-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include sqrt, exp,</a:t>
            </a:r>
            <a:r>
              <a:rPr sz="1400" spc="-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log, log10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719632" y="2645013"/>
            <a:ext cx="1808453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exp( ) - Exponential.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719632" y="2952861"/>
            <a:ext cx="2265364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log( ) - Natural logarithm.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719632" y="3259566"/>
            <a:ext cx="3423658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log10( ) - Common (base 10) logarithm.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719632" y="3565890"/>
            <a:ext cx="1831851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sqrt( ) - Square root.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719632" y="3872214"/>
            <a:ext cx="2001056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abs( ) - Absolute</a:t>
            </a:r>
            <a:r>
              <a:rPr sz="1400" b="1" spc="-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value.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719632" y="4175490"/>
            <a:ext cx="6658215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Note: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log( ) is</a:t>
            </a:r>
            <a:r>
              <a:rPr sz="14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ln</a:t>
            </a:r>
            <a:r>
              <a:rPr sz="1400" spc="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in Matlab. To</a:t>
            </a:r>
            <a:r>
              <a:rPr sz="14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get logarithm</a:t>
            </a:r>
            <a:r>
              <a:rPr sz="1400" spc="-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in base</a:t>
            </a:r>
            <a:r>
              <a:rPr sz="14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10,</a:t>
            </a:r>
            <a:r>
              <a:rPr sz="14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you must write</a:t>
            </a:r>
            <a:r>
              <a:rPr sz="1400" spc="-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log10(</a:t>
            </a:r>
            <a:r>
              <a:rPr sz="1400" spc="4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).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719632" y="4483861"/>
            <a:ext cx="2328597" cy="4659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68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Arial"/>
                <a:cs typeface="Arial"/>
              </a:rPr>
              <a:t>&gt;&gt;exp(log(9)), log(exp(9))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719632" y="4790185"/>
            <a:ext cx="708722" cy="4659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68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Arial"/>
                <a:cs typeface="Arial"/>
              </a:rPr>
              <a:t>ans =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719632" y="5096509"/>
            <a:ext cx="365866" cy="4659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68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Arial"/>
                <a:cs typeface="Arial"/>
              </a:rPr>
              <a:t>9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719632" y="5402833"/>
            <a:ext cx="708722" cy="4659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68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Arial"/>
                <a:cs typeface="Arial"/>
              </a:rPr>
              <a:t>ans =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719632" y="5710935"/>
            <a:ext cx="365866" cy="4659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68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Arial"/>
                <a:cs typeface="Arial"/>
              </a:rPr>
              <a:t>9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719632" y="6016736"/>
            <a:ext cx="3927403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Most common</a:t>
            </a:r>
            <a:r>
              <a:rPr sz="1400" spc="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functions are available to Matlab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719632" y="6323583"/>
            <a:ext cx="5017478" cy="4659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68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Arial"/>
                <a:cs typeface="Arial"/>
              </a:rPr>
              <a:t>&gt;&gt;A=abs(-5), B=cos(3),</a:t>
            </a:r>
            <a:r>
              <a:rPr sz="1400" spc="1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rgbClr val="000000"/>
                </a:solidFill>
                <a:latin typeface="Arial"/>
                <a:cs typeface="Arial"/>
              </a:rPr>
              <a:t>C=exp(2),</a:t>
            </a:r>
            <a:r>
              <a:rPr sz="1400" spc="12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rgbClr val="000000"/>
                </a:solidFill>
                <a:latin typeface="Arial"/>
                <a:cs typeface="Arial"/>
              </a:rPr>
              <a:t>D=sqrt(4), E=log(40)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719632" y="6629907"/>
            <a:ext cx="539865" cy="4659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68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Arial"/>
                <a:cs typeface="Arial"/>
              </a:rPr>
              <a:t>A =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719632" y="6937755"/>
            <a:ext cx="365866" cy="4659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68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Arial"/>
                <a:cs typeface="Arial"/>
              </a:rPr>
              <a:t>5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719632" y="7244079"/>
            <a:ext cx="539865" cy="4659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68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Arial"/>
                <a:cs typeface="Arial"/>
              </a:rPr>
              <a:t>B =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719632" y="7550403"/>
            <a:ext cx="871964" cy="7726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68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Arial"/>
                <a:cs typeface="Arial"/>
              </a:rPr>
              <a:t>-0.9900</a:t>
            </a:r>
          </a:p>
          <a:p>
            <a:pPr marL="0" marR="0">
              <a:lnSpc>
                <a:spcPts val="1568"/>
              </a:lnSpc>
              <a:spcBef>
                <a:spcPts val="846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Arial"/>
                <a:cs typeface="Arial"/>
              </a:rPr>
              <a:t>C =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719632" y="8163432"/>
            <a:ext cx="812527" cy="7737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68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Arial"/>
                <a:cs typeface="Arial"/>
              </a:rPr>
              <a:t>7.3891</a:t>
            </a:r>
          </a:p>
          <a:p>
            <a:pPr marL="0" marR="0">
              <a:lnSpc>
                <a:spcPts val="1568"/>
              </a:lnSpc>
              <a:spcBef>
                <a:spcPts val="805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Arial"/>
                <a:cs typeface="Arial"/>
              </a:rPr>
              <a:t>D =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719632" y="8777604"/>
            <a:ext cx="365866" cy="4659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68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Arial"/>
                <a:cs typeface="Arial"/>
              </a:rPr>
              <a:t>2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719632" y="9083928"/>
            <a:ext cx="539865" cy="4659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68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Arial"/>
                <a:cs typeface="Arial"/>
              </a:rPr>
              <a:t>E =</a:t>
            </a:r>
          </a:p>
        </p:txBody>
      </p:sp>
      <p:sp>
        <p:nvSpPr>
          <p:cNvPr id="36" name="object 36"/>
          <p:cNvSpPr txBox="1"/>
          <p:nvPr/>
        </p:nvSpPr>
        <p:spPr>
          <a:xfrm>
            <a:off x="719632" y="9390202"/>
            <a:ext cx="812527" cy="4659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68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Arial"/>
                <a:cs typeface="Arial"/>
              </a:rPr>
              <a:t>3.6889</a:t>
            </a:r>
          </a:p>
        </p:txBody>
      </p:sp>
      <p:sp>
        <p:nvSpPr>
          <p:cNvPr id="37" name="object 37"/>
          <p:cNvSpPr txBox="1"/>
          <p:nvPr/>
        </p:nvSpPr>
        <p:spPr>
          <a:xfrm>
            <a:off x="3713353" y="9926480"/>
            <a:ext cx="318721" cy="3449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Calibri"/>
                <a:cs typeface="Calibri"/>
              </a:rPr>
              <a:t>14</a:t>
            </a:r>
          </a:p>
        </p:txBody>
      </p:sp>
      <p:sp>
        <p:nvSpPr>
          <p:cNvPr id="39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6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5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4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3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2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1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0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9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8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7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6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5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3" name="object 1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304800" y="304291"/>
            <a:ext cx="7239000" cy="10085832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6491096" y="3018790"/>
            <a:ext cx="129540" cy="129158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962609" y="3004693"/>
            <a:ext cx="5425490" cy="5252846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038148" y="458273"/>
            <a:ext cx="618831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Lecturer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612513" y="458273"/>
            <a:ext cx="2519416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Diyala</a:t>
            </a:r>
            <a:r>
              <a:rPr sz="1000" spc="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university</a:t>
            </a:r>
            <a:r>
              <a:rPr sz="10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/ College of</a:t>
            </a:r>
            <a:r>
              <a:rPr sz="1000" spc="24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Engineering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751636" y="667061"/>
            <a:ext cx="1045497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 b="1">
                <a:solidFill>
                  <a:srgbClr val="000000"/>
                </a:solidFill>
                <a:latin typeface="Times New Roman"/>
                <a:cs typeface="Times New Roman"/>
              </a:rPr>
              <a:t>Omar A. Imran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3135502" y="610023"/>
            <a:ext cx="952500" cy="4967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61"/>
              </a:lnSpc>
              <a:spcBef>
                <a:spcPct val="0"/>
              </a:spcBef>
              <a:spcAft>
                <a:spcPct val="0"/>
              </a:spcAft>
            </a:pPr>
            <a:r>
              <a:rPr sz="1500" b="1">
                <a:solidFill>
                  <a:srgbClr val="7F7F7F"/>
                </a:solidFill>
                <a:latin typeface="Times New Roman"/>
                <a:cs typeface="Times New Roman"/>
              </a:rPr>
              <a:t>MatLab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181346" y="667061"/>
            <a:ext cx="1750343" cy="4875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Department of Chemical Eng.</a:t>
            </a:r>
          </a:p>
          <a:p>
            <a:pPr marL="303275" marR="0">
              <a:lnSpc>
                <a:spcPts val="1102"/>
              </a:lnSpc>
              <a:spcBef>
                <a:spcPts val="13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Second Class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911656" y="824033"/>
            <a:ext cx="825195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 b="1">
                <a:solidFill>
                  <a:srgbClr val="000000"/>
                </a:solidFill>
                <a:latin typeface="Times New Roman"/>
                <a:cs typeface="Times New Roman"/>
              </a:rPr>
              <a:t>2019 – 2020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719632" y="1342445"/>
            <a:ext cx="4085911" cy="1996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0"/>
              </a:lnSpc>
              <a:spcBef>
                <a:spcPct val="0"/>
              </a:spcBef>
              <a:spcAft>
                <a:spcPct val="0"/>
              </a:spcAft>
            </a:pPr>
            <a:r>
              <a:rPr sz="1400" b="1" u="sng">
                <a:solidFill>
                  <a:srgbClr val="000000"/>
                </a:solidFill>
                <a:latin typeface="Times New Roman"/>
                <a:cs typeface="Times New Roman"/>
              </a:rPr>
              <a:t>6.3. Complex</a:t>
            </a:r>
            <a:r>
              <a:rPr sz="1400" b="1" u="sng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b="1" u="sng">
                <a:solidFill>
                  <a:srgbClr val="000000"/>
                </a:solidFill>
                <a:latin typeface="Times New Roman"/>
                <a:cs typeface="Times New Roman"/>
              </a:rPr>
              <a:t>Number Functions</a:t>
            </a:r>
          </a:p>
          <a:p>
            <a:pPr marL="0" marR="0">
              <a:lnSpc>
                <a:spcPts val="1554"/>
              </a:lnSpc>
              <a:spcBef>
                <a:spcPts val="803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conj( ) - Complex conjugate.</a:t>
            </a:r>
          </a:p>
          <a:p>
            <a:pPr marL="0" marR="0">
              <a:lnSpc>
                <a:spcPts val="1554"/>
              </a:lnSpc>
              <a:spcBef>
                <a:spcPts val="807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Imag( ) - Complex imaginary part.</a:t>
            </a:r>
          </a:p>
          <a:p>
            <a:pPr marL="0" marR="0">
              <a:lnSpc>
                <a:spcPts val="1554"/>
              </a:lnSpc>
              <a:spcBef>
                <a:spcPts val="819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Real( ) - Complex</a:t>
            </a:r>
            <a:r>
              <a:rPr sz="1400" b="1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real part.</a:t>
            </a:r>
          </a:p>
          <a:p>
            <a:pPr marL="0" marR="0">
              <a:lnSpc>
                <a:spcPts val="1568"/>
              </a:lnSpc>
              <a:spcBef>
                <a:spcPts val="837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Arial"/>
                <a:cs typeface="Arial"/>
              </a:rPr>
              <a:t>&gt;&gt;A=2+4*i, B=conj(A),</a:t>
            </a:r>
            <a:r>
              <a:rPr sz="1400" spc="1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rgbClr val="000000"/>
                </a:solidFill>
                <a:latin typeface="Arial"/>
                <a:cs typeface="Arial"/>
              </a:rPr>
              <a:t>C=Imag(A),</a:t>
            </a:r>
            <a:r>
              <a:rPr sz="1400" spc="12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rgbClr val="000000"/>
                </a:solidFill>
                <a:latin typeface="Arial"/>
                <a:cs typeface="Arial"/>
              </a:rPr>
              <a:t>D=real(A)</a:t>
            </a:r>
          </a:p>
          <a:p>
            <a:pPr marL="0" marR="0">
              <a:lnSpc>
                <a:spcPts val="1568"/>
              </a:lnSpc>
              <a:spcBef>
                <a:spcPts val="843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Arial"/>
                <a:cs typeface="Arial"/>
              </a:rPr>
              <a:t>A =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719632" y="3178936"/>
            <a:ext cx="1598512" cy="4659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68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Arial"/>
                <a:cs typeface="Arial"/>
              </a:rPr>
              <a:t>2.0000 + 4.0000i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719632" y="3485641"/>
            <a:ext cx="539865" cy="4659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68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Arial"/>
                <a:cs typeface="Arial"/>
              </a:rPr>
              <a:t>B =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719632" y="3793488"/>
            <a:ext cx="1552845" cy="4659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68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Arial"/>
                <a:cs typeface="Arial"/>
              </a:rPr>
              <a:t>2.0000 - 4.0000i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719632" y="4319269"/>
            <a:ext cx="548958" cy="7722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68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Arial"/>
                <a:cs typeface="Arial"/>
              </a:rPr>
              <a:t>C =</a:t>
            </a:r>
          </a:p>
          <a:p>
            <a:pPr marL="0" marR="0">
              <a:lnSpc>
                <a:spcPts val="1568"/>
              </a:lnSpc>
              <a:spcBef>
                <a:spcPts val="843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Arial"/>
                <a:cs typeface="Arial"/>
              </a:rPr>
              <a:t>4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719632" y="4931917"/>
            <a:ext cx="548958" cy="7722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68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Arial"/>
                <a:cs typeface="Arial"/>
              </a:rPr>
              <a:t>D =</a:t>
            </a:r>
          </a:p>
          <a:p>
            <a:pPr marL="0" marR="0">
              <a:lnSpc>
                <a:spcPts val="1568"/>
              </a:lnSpc>
              <a:spcBef>
                <a:spcPts val="843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Arial"/>
                <a:cs typeface="Arial"/>
              </a:rPr>
              <a:t>2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719632" y="6250586"/>
            <a:ext cx="923244" cy="529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71"/>
              </a:lnSpc>
              <a:spcBef>
                <a:spcPct val="0"/>
              </a:spcBef>
              <a:spcAft>
                <a:spcPct val="0"/>
              </a:spcAft>
            </a:pPr>
            <a:r>
              <a:rPr sz="1600" b="1" u="sng">
                <a:solidFill>
                  <a:srgbClr val="000000"/>
                </a:solidFill>
                <a:latin typeface="Times New Roman"/>
                <a:cs typeface="Times New Roman"/>
              </a:rPr>
              <a:t>7.</a:t>
            </a:r>
            <a:r>
              <a:rPr sz="1600" b="1" u="sng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b="1" u="sng">
                <a:solidFill>
                  <a:srgbClr val="000000"/>
                </a:solidFill>
                <a:latin typeface="Times New Roman"/>
                <a:cs typeface="Times New Roman"/>
              </a:rPr>
              <a:t>Help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719632" y="6597380"/>
            <a:ext cx="6806161" cy="7704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MATLAB</a:t>
            </a:r>
            <a:r>
              <a:rPr sz="1400" spc="3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is</a:t>
            </a:r>
            <a:r>
              <a:rPr sz="1400" spc="29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sz="1400" spc="29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huge</a:t>
            </a:r>
            <a:r>
              <a:rPr sz="1400" spc="28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package.</a:t>
            </a:r>
            <a:r>
              <a:rPr sz="1400" spc="29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You</a:t>
            </a:r>
            <a:r>
              <a:rPr sz="1400" spc="30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can’t</a:t>
            </a:r>
            <a:r>
              <a:rPr sz="1400" spc="29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learn</a:t>
            </a:r>
            <a:r>
              <a:rPr sz="1400" spc="30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everything</a:t>
            </a:r>
            <a:r>
              <a:rPr sz="1400" spc="30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about</a:t>
            </a:r>
            <a:r>
              <a:rPr sz="1400" spc="30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it</a:t>
            </a:r>
            <a:r>
              <a:rPr sz="1400" spc="30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at</a:t>
            </a:r>
            <a:r>
              <a:rPr sz="1400" spc="28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once,</a:t>
            </a:r>
            <a:r>
              <a:rPr sz="1400" spc="29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or</a:t>
            </a:r>
          </a:p>
          <a:p>
            <a:pPr marL="0" marR="0">
              <a:lnSpc>
                <a:spcPts val="1554"/>
              </a:lnSpc>
              <a:spcBef>
                <a:spcPts val="807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always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719632" y="7210028"/>
            <a:ext cx="6802060" cy="7704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remember</a:t>
            </a:r>
            <a:r>
              <a:rPr sz="1400" spc="1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how</a:t>
            </a:r>
            <a:r>
              <a:rPr sz="1400" spc="1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you</a:t>
            </a:r>
            <a:r>
              <a:rPr sz="1400" spc="12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have</a:t>
            </a:r>
            <a:r>
              <a:rPr sz="1400" spc="1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done</a:t>
            </a:r>
            <a:r>
              <a:rPr sz="1400" spc="1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things</a:t>
            </a:r>
            <a:r>
              <a:rPr sz="1400" spc="12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before.</a:t>
            </a:r>
            <a:r>
              <a:rPr sz="1400" spc="11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It</a:t>
            </a:r>
            <a:r>
              <a:rPr sz="1400" spc="1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is</a:t>
            </a:r>
            <a:r>
              <a:rPr sz="1400" spc="12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essential</a:t>
            </a:r>
            <a:r>
              <a:rPr sz="1400" spc="1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that</a:t>
            </a:r>
            <a:r>
              <a:rPr sz="1400" spc="1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you</a:t>
            </a:r>
            <a:r>
              <a:rPr sz="1400" spc="12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learn</a:t>
            </a:r>
            <a:r>
              <a:rPr sz="1400" spc="12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how</a:t>
            </a:r>
            <a:r>
              <a:rPr sz="1400" spc="1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</a:p>
          <a:p>
            <a:pPr marL="0" marR="0">
              <a:lnSpc>
                <a:spcPts val="1554"/>
              </a:lnSpc>
              <a:spcBef>
                <a:spcPts val="807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teach yourself more using the online help.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719632" y="7820532"/>
            <a:ext cx="6810995" cy="139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68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If you</a:t>
            </a:r>
            <a:r>
              <a:rPr sz="1400" spc="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need quick help</a:t>
            </a:r>
            <a:r>
              <a:rPr sz="14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on</a:t>
            </a:r>
            <a:r>
              <a:rPr sz="1400" spc="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4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syntax of a command, use help. For example,</a:t>
            </a:r>
            <a:r>
              <a:rPr sz="1400" spc="4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b="1">
                <a:solidFill>
                  <a:srgbClr val="000000"/>
                </a:solidFill>
                <a:latin typeface="Arial"/>
                <a:cs typeface="Arial"/>
              </a:rPr>
              <a:t>help</a:t>
            </a:r>
          </a:p>
          <a:p>
            <a:pPr marL="0" marR="0">
              <a:lnSpc>
                <a:spcPts val="1568"/>
              </a:lnSpc>
              <a:spcBef>
                <a:spcPts val="849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Arial"/>
                <a:cs typeface="Arial"/>
              </a:rPr>
              <a:t>Plot</a:t>
            </a:r>
            <a:r>
              <a:rPr sz="1400" b="1" spc="139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tells</a:t>
            </a:r>
            <a:r>
              <a:rPr sz="1400" spc="14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you</a:t>
            </a:r>
            <a:r>
              <a:rPr sz="1400" spc="1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all</a:t>
            </a:r>
            <a:r>
              <a:rPr sz="1400" spc="14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400" spc="12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ways</a:t>
            </a:r>
            <a:r>
              <a:rPr sz="1400" spc="14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in</a:t>
            </a:r>
            <a:r>
              <a:rPr sz="1400" spc="14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which</a:t>
            </a:r>
            <a:r>
              <a:rPr sz="1400" spc="14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you</a:t>
            </a:r>
            <a:r>
              <a:rPr sz="1400" spc="13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can</a:t>
            </a:r>
            <a:r>
              <a:rPr sz="1400" spc="13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use</a:t>
            </a:r>
            <a:r>
              <a:rPr sz="1400" spc="12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400" spc="14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spc="17">
                <a:solidFill>
                  <a:srgbClr val="000000"/>
                </a:solidFill>
                <a:latin typeface="Times New Roman"/>
                <a:cs typeface="Times New Roman"/>
              </a:rPr>
              <a:t>plot</a:t>
            </a:r>
            <a:r>
              <a:rPr sz="1400" spc="1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command.</a:t>
            </a:r>
            <a:r>
              <a:rPr sz="1400" spc="13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(Of</a:t>
            </a:r>
            <a:r>
              <a:rPr sz="1400" spc="14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course,</a:t>
            </a:r>
          </a:p>
          <a:p>
            <a:pPr marL="0" marR="0">
              <a:lnSpc>
                <a:spcPts val="1554"/>
              </a:lnSpc>
              <a:spcBef>
                <a:spcPts val="819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you</a:t>
            </a:r>
            <a:r>
              <a:rPr sz="14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have to</a:t>
            </a:r>
            <a:r>
              <a:rPr sz="14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know already</a:t>
            </a:r>
            <a:r>
              <a:rPr sz="1400" spc="-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400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name of the</a:t>
            </a:r>
            <a:r>
              <a:rPr sz="1400" spc="-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command</a:t>
            </a:r>
            <a:r>
              <a:rPr sz="1400" spc="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you</a:t>
            </a:r>
            <a:r>
              <a:rPr sz="14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want.)</a:t>
            </a:r>
          </a:p>
          <a:p>
            <a:pPr marL="0" marR="0">
              <a:lnSpc>
                <a:spcPts val="1568"/>
              </a:lnSpc>
              <a:spcBef>
                <a:spcPts val="811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Arial"/>
                <a:cs typeface="Arial"/>
              </a:rPr>
              <a:t>&gt;&gt; help sin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3713353" y="9926480"/>
            <a:ext cx="318721" cy="3449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Calibri"/>
                <a:cs typeface="Calibri"/>
              </a:rPr>
              <a:t>15</a:t>
            </a:r>
          </a:p>
        </p:txBody>
      </p:sp>
      <p:sp>
        <p:nvSpPr>
          <p:cNvPr id="24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1.7601 Service Pack 1"/>
  <p:tag name="AS_RELEASE_DATE" val="2019.01.14"/>
  <p:tag name="AS_TITLE" val="Aspose.Slides for .NET 4.0 Client Profile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3.xml><?xml version="1.0" encoding="utf-8"?>
<a:theme xmlns:r="http://schemas.openxmlformats.org/officeDocument/2006/relationships"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4.xml><?xml version="1.0" encoding="utf-8"?>
<a:theme xmlns:r="http://schemas.openxmlformats.org/officeDocument/2006/relationships"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5.xml><?xml version="1.0" encoding="utf-8"?>
<a:theme xmlns:r="http://schemas.openxmlformats.org/officeDocument/2006/relationships"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234</Paragraphs>
  <Slides>5</Slides>
  <Notes>0</Notes>
  <TotalTime>0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Theme Office</vt:lpstr>
      <vt:lpstr>Slide 1</vt:lpstr>
      <vt:lpstr>Slide 2</vt:lpstr>
      <vt:lpstr>Slide 3</vt:lpstr>
      <vt:lpstr>Slide 4</vt:lpstr>
      <vt:lpstr>Slide 5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Presentation PowerPoint</dc:title>
  <dc:creator>Administrator</dc:creator>
  <cp:lastModifiedBy>Administrator</cp:lastModifiedBy>
  <cp:revision>1</cp:revision>
  <dcterms:modified xsi:type="dcterms:W3CDTF">2019-11-06T07:07:21Z</dcterms:modified>
</cp:coreProperties>
</file>